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24384000" cy="13716000"/>
  <p:notesSz cx="6858000" cy="9144000"/>
  <p:defaultTextStyle>
    <a:lvl1pPr algn="ctr" defTabSz="825500">
      <a:defRPr sz="5000">
        <a:latin typeface="Helvetica Light"/>
        <a:ea typeface="Helvetica Light"/>
        <a:cs typeface="Helvetica Light"/>
        <a:sym typeface="Helvetica Light"/>
      </a:defRPr>
    </a:lvl1pPr>
    <a:lvl2pPr indent="228600" algn="ctr" defTabSz="825500">
      <a:defRPr sz="5000">
        <a:latin typeface="Helvetica Light"/>
        <a:ea typeface="Helvetica Light"/>
        <a:cs typeface="Helvetica Light"/>
        <a:sym typeface="Helvetica Light"/>
      </a:defRPr>
    </a:lvl2pPr>
    <a:lvl3pPr indent="457200" algn="ctr" defTabSz="825500">
      <a:defRPr sz="5000">
        <a:latin typeface="Helvetica Light"/>
        <a:ea typeface="Helvetica Light"/>
        <a:cs typeface="Helvetica Light"/>
        <a:sym typeface="Helvetica Light"/>
      </a:defRPr>
    </a:lvl3pPr>
    <a:lvl4pPr indent="685800" algn="ctr" defTabSz="825500">
      <a:defRPr sz="5000">
        <a:latin typeface="Helvetica Light"/>
        <a:ea typeface="Helvetica Light"/>
        <a:cs typeface="Helvetica Light"/>
        <a:sym typeface="Helvetica Light"/>
      </a:defRPr>
    </a:lvl4pPr>
    <a:lvl5pPr indent="914400" algn="ctr" defTabSz="825500">
      <a:defRPr sz="5000">
        <a:latin typeface="Helvetica Light"/>
        <a:ea typeface="Helvetica Light"/>
        <a:cs typeface="Helvetica Light"/>
        <a:sym typeface="Helvetica Light"/>
      </a:defRPr>
    </a:lvl5pPr>
    <a:lvl6pPr algn="ctr" defTabSz="825500">
      <a:defRPr sz="5000">
        <a:latin typeface="Helvetica Light"/>
        <a:ea typeface="Helvetica Light"/>
        <a:cs typeface="Helvetica Light"/>
        <a:sym typeface="Helvetica Light"/>
      </a:defRPr>
    </a:lvl6pPr>
    <a:lvl7pPr algn="ctr" defTabSz="825500">
      <a:defRPr sz="5000">
        <a:latin typeface="Helvetica Light"/>
        <a:ea typeface="Helvetica Light"/>
        <a:cs typeface="Helvetica Light"/>
        <a:sym typeface="Helvetica Light"/>
      </a:defRPr>
    </a:lvl7pPr>
    <a:lvl8pPr algn="ctr" defTabSz="825500">
      <a:defRPr sz="5000">
        <a:latin typeface="Helvetica Light"/>
        <a:ea typeface="Helvetica Light"/>
        <a:cs typeface="Helvetica Light"/>
        <a:sym typeface="Helvetica Light"/>
      </a:defRPr>
    </a:lvl8pPr>
    <a:lvl9pPr algn="ctr" defTabSz="825500">
      <a:defRPr sz="50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294" y="-6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19104768" y="-1"/>
            <a:ext cx="2228059" cy="38336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/>
          <a:lstStyle/>
          <a:p>
            <a:pPr lvl="0" algn="l" defTabSz="914400"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grpSp>
        <p:nvGrpSpPr>
          <p:cNvPr id="33" name="Group 33"/>
          <p:cNvGrpSpPr/>
          <p:nvPr/>
        </p:nvGrpSpPr>
        <p:grpSpPr>
          <a:xfrm>
            <a:off x="-144101" y="-1222091"/>
            <a:ext cx="15693767" cy="2633961"/>
            <a:chOff x="142697" y="0"/>
            <a:chExt cx="15693766" cy="2633960"/>
          </a:xfrm>
        </p:grpSpPr>
        <p:sp>
          <p:nvSpPr>
            <p:cNvPr id="29" name="Shape 29"/>
            <p:cNvSpPr/>
            <p:nvPr/>
          </p:nvSpPr>
          <p:spPr>
            <a:xfrm>
              <a:off x="142697" y="1206984"/>
              <a:ext cx="15693767" cy="1426977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222964" y="-1"/>
              <a:ext cx="124864" cy="124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222964" y="431065"/>
              <a:ext cx="124864" cy="121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222964" y="856185"/>
              <a:ext cx="124864" cy="121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ó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9"/>
          <p:cNvGrpSpPr/>
          <p:nvPr/>
        </p:nvGrpSpPr>
        <p:grpSpPr>
          <a:xfrm>
            <a:off x="93743" y="-1264945"/>
            <a:ext cx="11291318" cy="2369946"/>
            <a:chOff x="152399" y="0"/>
            <a:chExt cx="11291316" cy="2369945"/>
          </a:xfrm>
        </p:grpSpPr>
        <p:sp>
          <p:nvSpPr>
            <p:cNvPr id="35" name="Shape 35"/>
            <p:cNvSpPr/>
            <p:nvPr/>
          </p:nvSpPr>
          <p:spPr>
            <a:xfrm>
              <a:off x="152399" y="1289050"/>
              <a:ext cx="11291318" cy="1080896"/>
            </a:xfrm>
            <a:prstGeom prst="rect">
              <a:avLst/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238124" y="-1"/>
              <a:ext cx="133353" cy="133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238124" y="460375"/>
              <a:ext cx="133353" cy="130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238124" y="914400"/>
              <a:ext cx="133353" cy="130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lvl="0" algn="l" defTabSz="914400">
                <a:defRPr sz="36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</p:grpSp>
      <p:sp>
        <p:nvSpPr>
          <p:cNvPr id="40" name="Shape 40"/>
          <p:cNvSpPr/>
          <p:nvPr/>
        </p:nvSpPr>
        <p:spPr>
          <a:xfrm>
            <a:off x="19104768" y="-1"/>
            <a:ext cx="2228059" cy="38336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/>
          <a:lstStyle/>
          <a:p>
            <a:pPr lvl="0" algn="l" defTabSz="914400"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4724400" y="2108200"/>
            <a:ext cx="15544800" cy="2286000"/>
          </a:xfrm>
          <a:prstGeom prst="rect">
            <a:avLst/>
          </a:prstGeom>
        </p:spPr>
        <p:txBody>
          <a:bodyPr lIns="92074" tIns="92074" rIns="92074" bIns="92074"/>
          <a:lstStyle>
            <a:lvl1pPr algn="l" defTabSz="914400">
              <a:defRPr sz="6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400">
                <a:solidFill>
                  <a:srgbClr val="FFFFFF"/>
                </a:solidFill>
              </a:rPr>
              <a:t>Titolo Testo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3052762" y="6350"/>
            <a:ext cx="1639888" cy="1638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21600" y="0"/>
                </a:moveTo>
                <a:cubicBezTo>
                  <a:pt x="21600" y="5730"/>
                  <a:pt x="19324" y="11225"/>
                  <a:pt x="15273" y="15276"/>
                </a:cubicBezTo>
                <a:cubicBezTo>
                  <a:pt x="11222" y="19326"/>
                  <a:pt x="5727" y="21600"/>
                  <a:pt x="0" y="21596"/>
                </a:cubicBezTo>
                <a:cubicBezTo>
                  <a:pt x="4" y="14398"/>
                  <a:pt x="9" y="7199"/>
                  <a:pt x="13" y="0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ECF5FF">
              <a:alpha val="32940"/>
            </a:srgbClr>
          </a:solidFill>
          <a:ln w="3175" cap="rnd">
            <a:solidFill>
              <a:srgbClr val="71A7F6"/>
            </a:solidFill>
            <a:round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" name="Shape 3"/>
          <p:cNvSpPr/>
          <p:nvPr/>
        </p:nvSpPr>
        <p:spPr>
          <a:xfrm>
            <a:off x="3384506" y="41231"/>
            <a:ext cx="3406690" cy="3406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0800" cap="rnd">
            <a:solidFill>
              <a:srgbClr val="BDE0FF"/>
            </a:solidFill>
            <a:round/>
          </a:ln>
          <a:effectLst>
            <a:outerShdw blurRad="50800" dist="50800" dir="5400000" rotWithShape="0">
              <a:srgbClr val="6F92C5">
                <a:alpha val="84997"/>
              </a:srgbClr>
            </a:outerShdw>
          </a:effectLst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" name="image.png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390900" y="2085975"/>
            <a:ext cx="2314575" cy="230187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/>
        </p:nvSpPr>
        <p:spPr>
          <a:xfrm>
            <a:off x="5073650" y="0"/>
            <a:ext cx="16262350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" name="Shape 6"/>
          <p:cNvSpPr/>
          <p:nvPr/>
        </p:nvSpPr>
        <p:spPr>
          <a:xfrm>
            <a:off x="5076824" y="0"/>
            <a:ext cx="146052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76200" dist="63500" dir="10799999" rotWithShape="0">
              <a:srgbClr val="4F617A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20275550" y="13025121"/>
            <a:ext cx="914400" cy="538479"/>
          </a:xfrm>
          <a:prstGeom prst="rect">
            <a:avLst/>
          </a:prstGeom>
          <a:ln w="12700">
            <a:miter lim="400000"/>
          </a:ln>
        </p:spPr>
        <p:txBody>
          <a:bodyPr lIns="91438" tIns="91438" rIns="91438" bIns="91438" anchor="b">
            <a:spAutoFit/>
          </a:bodyPr>
          <a:lstStyle>
            <a:lvl1pPr defTabSz="914400">
              <a:defRPr sz="2400">
                <a:solidFill>
                  <a:srgbClr val="608FD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1pPr>
      <a:lvl2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2pPr>
      <a:lvl3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3pPr>
      <a:lvl4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4pPr>
      <a:lvl5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5pPr>
      <a:lvl6pPr indent="4572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6pPr>
      <a:lvl7pPr indent="9144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7pPr>
      <a:lvl8pPr indent="13716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8pPr>
      <a:lvl9pPr indent="18288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indent="-635000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1pPr>
      <a:lvl2pPr marL="246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2pPr>
      <a:lvl3pPr marL="310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3pPr>
      <a:lvl4pPr marL="373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4pPr>
      <a:lvl5pPr marL="437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5pPr>
      <a:lvl6pPr marL="48316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6pPr>
      <a:lvl7pPr marL="52888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7pPr>
      <a:lvl8pPr marL="57460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8pPr>
      <a:lvl9pPr marL="62032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2286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4572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6858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9144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7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8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0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5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/>
          <p:nvPr/>
        </p:nvSpPr>
        <p:spPr>
          <a:xfrm>
            <a:off x="706437" y="8356600"/>
            <a:ext cx="22971126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9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900" b="1">
                <a:solidFill>
                  <a:srgbClr val="164F86"/>
                </a:solidFill>
              </a:rPr>
              <a:t>eTwinning Live: la piattaforma europea delle scuole</a:t>
            </a:r>
          </a:p>
        </p:txBody>
      </p:sp>
      <p:sp>
        <p:nvSpPr>
          <p:cNvPr id="47" name="Shape 47"/>
          <p:cNvSpPr/>
          <p:nvPr/>
        </p:nvSpPr>
        <p:spPr>
          <a:xfrm>
            <a:off x="731837" y="12280900"/>
            <a:ext cx="14233526" cy="685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3800" i="1">
                <a:solidFill>
                  <a:srgbClr val="0365C0"/>
                </a:solidFill>
              </a:rPr>
              <a:t>a cura di </a:t>
            </a:r>
            <a:r>
              <a:rPr sz="3800" b="1" i="1">
                <a:solidFill>
                  <a:srgbClr val="0365C0"/>
                </a:solidFill>
                <a:latin typeface="+mn-lt"/>
                <a:ea typeface="+mn-ea"/>
                <a:cs typeface="+mn-cs"/>
                <a:sym typeface="Helvetica"/>
              </a:rPr>
              <a:t>Maria Nica - </a:t>
            </a:r>
            <a:r>
              <a:rPr sz="3800" i="1">
                <a:solidFill>
                  <a:srgbClr val="0365C0"/>
                </a:solidFill>
              </a:rPr>
              <a:t>Ambasciatrice eTwinning Campania</a:t>
            </a:r>
          </a:p>
        </p:txBody>
      </p:sp>
      <p:pic>
        <p:nvPicPr>
          <p:cNvPr id="48" name="image.jpe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64393" y="620179"/>
            <a:ext cx="3520457" cy="3520457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/>
        </p:nvSpPr>
        <p:spPr>
          <a:xfrm>
            <a:off x="5110162" y="727075"/>
            <a:ext cx="9678294" cy="157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48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Seminario Territoriale eTwinning</a:t>
            </a:r>
          </a:p>
          <a:p>
            <a:pPr lvl="0" algn="l">
              <a:defRPr sz="1800"/>
            </a:pPr>
            <a:r>
              <a:rPr sz="48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Giugliano, 3 novembre 2015</a:t>
            </a:r>
          </a:p>
        </p:txBody>
      </p:sp>
      <p:pic>
        <p:nvPicPr>
          <p:cNvPr id="50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633903" y="10608500"/>
            <a:ext cx="3444044" cy="265579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basile giugliano.intestazione_scuola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9236" y="4283997"/>
            <a:ext cx="7943824" cy="20904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1" animBg="1" advAuto="0"/>
      <p:bldP spid="47" grpId="2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54093" y="-294334"/>
            <a:ext cx="20227697" cy="14304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050443" y="11223523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12799" y="133391"/>
            <a:ext cx="19358402" cy="13449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66069" y="11139149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5999" y="-46684"/>
            <a:ext cx="23423216" cy="13809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8256" y="11448520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57357" y="42912"/>
            <a:ext cx="21118099" cy="13819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444186" y="11561018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45361" y="0"/>
            <a:ext cx="20202610" cy="13821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85914" y="-306175"/>
            <a:ext cx="19882730" cy="140283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544200" y="11251648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1255" y="-180748"/>
            <a:ext cx="21848781" cy="140774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4598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9398" y="-45748"/>
            <a:ext cx="22685204" cy="138074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41349" y="3433018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age10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08524" y="1375932"/>
            <a:ext cx="16138241" cy="12357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105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790957">
            <a:off x="942784" y="10162321"/>
            <a:ext cx="5554347" cy="2024223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 flipV="1">
            <a:off x="12050524" y="4841776"/>
            <a:ext cx="1" cy="1885599"/>
          </a:xfrm>
          <a:prstGeom prst="line">
            <a:avLst/>
          </a:prstGeom>
          <a:ln w="38100">
            <a:solidFill/>
            <a:round/>
          </a:ln>
        </p:spPr>
        <p:txBody>
          <a:bodyPr tIns="91439" bIns="91439"/>
          <a:lstStyle/>
          <a:p>
            <a:pPr lvl="0" algn="l" defTabSz="457200">
              <a:defRPr sz="24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13056096" y="7722096"/>
            <a:ext cx="1008113" cy="1"/>
          </a:xfrm>
          <a:prstGeom prst="line">
            <a:avLst/>
          </a:prstGeom>
          <a:ln w="38100">
            <a:solidFill/>
            <a:round/>
          </a:ln>
        </p:spPr>
        <p:txBody>
          <a:bodyPr tIns="91439" bIns="91439"/>
          <a:lstStyle/>
          <a:p>
            <a:pPr lvl="0" algn="l" defTabSz="457200">
              <a:defRPr sz="24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12047983" y="8298160"/>
            <a:ext cx="1" cy="1885599"/>
          </a:xfrm>
          <a:prstGeom prst="line">
            <a:avLst/>
          </a:prstGeom>
          <a:ln w="38100">
            <a:solidFill/>
            <a:round/>
          </a:ln>
        </p:spPr>
        <p:txBody>
          <a:bodyPr tIns="91439" bIns="91439"/>
          <a:lstStyle/>
          <a:p>
            <a:pPr lvl="0" algn="l" defTabSz="457200">
              <a:defRPr sz="24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74" name="Shape 174"/>
          <p:cNvSpPr/>
          <p:nvPr/>
        </p:nvSpPr>
        <p:spPr>
          <a:xfrm flipH="1">
            <a:off x="9743727" y="7722096"/>
            <a:ext cx="1440161" cy="28800"/>
          </a:xfrm>
          <a:prstGeom prst="line">
            <a:avLst/>
          </a:prstGeom>
          <a:ln w="38100">
            <a:solidFill/>
            <a:round/>
          </a:ln>
        </p:spPr>
        <p:txBody>
          <a:bodyPr tIns="91439" bIns="91439"/>
          <a:lstStyle/>
          <a:p>
            <a:pPr lvl="0" algn="l" defTabSz="457200">
              <a:defRPr sz="24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175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362968" y="468811"/>
            <a:ext cx="3755599" cy="2896042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8561" y="-175405"/>
            <a:ext cx="15530562" cy="1503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spAutoFit/>
          </a:bodyPr>
          <a:lstStyle/>
          <a:p>
            <a:pPr lvl="0" defTabSz="914400">
              <a:defRPr sz="1800"/>
            </a:pPr>
            <a:r>
              <a:rPr sz="4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twinspace non è uno spazio dove accumulare materiali ma è </a:t>
            </a:r>
            <a:r>
              <a:rPr sz="4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living organism </a:t>
            </a:r>
            <a:r>
              <a:rPr sz="4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ha </a:t>
            </a:r>
            <a:r>
              <a:rPr sz="4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Cycle of Life</a:t>
            </a:r>
          </a:p>
        </p:txBody>
      </p:sp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10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6639" y="367521"/>
            <a:ext cx="23834357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xfrm>
            <a:off x="88358" y="-661364"/>
            <a:ext cx="15544801" cy="228600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6400">
                <a:solidFill>
                  <a:srgbClr val="FFFFFF"/>
                </a:solidFill>
              </a:rPr>
              <a:t>Strumenti del twinspace</a:t>
            </a:r>
          </a:p>
        </p:txBody>
      </p:sp>
      <p:pic>
        <p:nvPicPr>
          <p:cNvPr id="180" name="image10.jpg" descr="logo etwinning 10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408790" y="784630"/>
            <a:ext cx="2936487" cy="2264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4763"/>
            <a:ext cx="24384000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/>
          <p:nvPr/>
        </p:nvSpPr>
        <p:spPr>
          <a:xfrm>
            <a:off x="10064278" y="885825"/>
            <a:ext cx="5633394" cy="149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9200" b="1">
                <a:solidFill>
                  <a:srgbClr val="0365C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200" b="1">
                <a:solidFill>
                  <a:srgbClr val="0365C0"/>
                </a:solidFill>
              </a:rPr>
              <a:t>La Scuola</a:t>
            </a:r>
          </a:p>
        </p:txBody>
      </p:sp>
      <p:sp>
        <p:nvSpPr>
          <p:cNvPr id="55" name="Shape 55"/>
          <p:cNvSpPr/>
          <p:nvPr/>
        </p:nvSpPr>
        <p:spPr>
          <a:xfrm>
            <a:off x="18401208" y="2673350"/>
            <a:ext cx="91023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164F86"/>
                </a:solidFill>
              </a:rPr>
              <a:t>OGGI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3897312" y="7418387"/>
            <a:ext cx="17840327" cy="1979614"/>
            <a:chOff x="0" y="0"/>
            <a:chExt cx="17840326" cy="1979613"/>
          </a:xfrm>
        </p:grpSpPr>
        <p:grpSp>
          <p:nvGrpSpPr>
            <p:cNvPr id="58" name="Group 58"/>
            <p:cNvGrpSpPr/>
            <p:nvPr/>
          </p:nvGrpSpPr>
          <p:grpSpPr>
            <a:xfrm>
              <a:off x="6679079" y="81736"/>
              <a:ext cx="4733630" cy="1837311"/>
              <a:chOff x="0" y="0"/>
              <a:chExt cx="4733628" cy="1837309"/>
            </a:xfrm>
          </p:grpSpPr>
          <p:sp>
            <p:nvSpPr>
              <p:cNvPr id="56" name="Shape 56"/>
              <p:cNvSpPr/>
              <p:nvPr/>
            </p:nvSpPr>
            <p:spPr>
              <a:xfrm>
                <a:off x="-1" y="0"/>
                <a:ext cx="4733630" cy="1837310"/>
              </a:xfrm>
              <a:prstGeom prst="leftRightArrow">
                <a:avLst>
                  <a:gd name="adj1" fmla="val 71324"/>
                  <a:gd name="adj2" fmla="val 32539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80808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7" name="Shape 57"/>
              <p:cNvSpPr/>
              <p:nvPr/>
            </p:nvSpPr>
            <p:spPr>
              <a:xfrm>
                <a:off x="1018215" y="362975"/>
                <a:ext cx="2552701" cy="1079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6400" b="1">
                    <a:solidFill>
                      <a:srgbClr val="F39019"/>
                    </a:solidFill>
                    <a:latin typeface="+mn-lt"/>
                    <a:ea typeface="+mn-ea"/>
                    <a:cs typeface="+mn-cs"/>
                    <a:sym typeface="Helvetica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6400" b="1">
                    <a:solidFill>
                      <a:srgbClr val="F39019"/>
                    </a:solidFill>
                  </a:rPr>
                  <a:t>COME</a:t>
                </a:r>
              </a:p>
            </p:txBody>
          </p:sp>
        </p:grpSp>
        <p:sp>
          <p:nvSpPr>
            <p:cNvPr id="59" name="Shape 59"/>
            <p:cNvSpPr/>
            <p:nvPr/>
          </p:nvSpPr>
          <p:spPr>
            <a:xfrm>
              <a:off x="12079105" y="0"/>
              <a:ext cx="5761222" cy="1910569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12330689" y="424599"/>
              <a:ext cx="5258055" cy="1198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/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IN MODO DIVERSIFICATO 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E FLESSIBILE</a:t>
              </a:r>
            </a:p>
          </p:txBody>
        </p:sp>
        <p:sp>
          <p:nvSpPr>
            <p:cNvPr id="61" name="Shape 61"/>
            <p:cNvSpPr/>
            <p:nvPr/>
          </p:nvSpPr>
          <p:spPr>
            <a:xfrm>
              <a:off x="-1" y="69045"/>
              <a:ext cx="5761221" cy="1910569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671364" y="506121"/>
              <a:ext cx="4418490" cy="1198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/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IN MODO UNIFORME 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E RIGIDO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3897312" y="10812462"/>
            <a:ext cx="17840327" cy="1978027"/>
            <a:chOff x="0" y="0"/>
            <a:chExt cx="17840326" cy="1978025"/>
          </a:xfrm>
        </p:grpSpPr>
        <p:grpSp>
          <p:nvGrpSpPr>
            <p:cNvPr id="66" name="Group 66"/>
            <p:cNvGrpSpPr/>
            <p:nvPr/>
          </p:nvGrpSpPr>
          <p:grpSpPr>
            <a:xfrm>
              <a:off x="6617164" y="126741"/>
              <a:ext cx="4733630" cy="1835837"/>
              <a:chOff x="0" y="0"/>
              <a:chExt cx="4733628" cy="1835836"/>
            </a:xfrm>
          </p:grpSpPr>
          <p:sp>
            <p:nvSpPr>
              <p:cNvPr id="64" name="Shape 64"/>
              <p:cNvSpPr/>
              <p:nvPr/>
            </p:nvSpPr>
            <p:spPr>
              <a:xfrm>
                <a:off x="-1" y="0"/>
                <a:ext cx="4733630" cy="1835837"/>
              </a:xfrm>
              <a:prstGeom prst="leftRightArrow">
                <a:avLst>
                  <a:gd name="adj1" fmla="val 71324"/>
                  <a:gd name="adj2" fmla="val 32565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80808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5" name="Shape 65"/>
              <p:cNvSpPr/>
              <p:nvPr/>
            </p:nvSpPr>
            <p:spPr>
              <a:xfrm>
                <a:off x="1537526" y="362251"/>
                <a:ext cx="1514079" cy="1079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6400" b="1">
                    <a:solidFill>
                      <a:srgbClr val="F39019"/>
                    </a:solidFill>
                    <a:latin typeface="+mn-lt"/>
                    <a:ea typeface="+mn-ea"/>
                    <a:cs typeface="+mn-cs"/>
                    <a:sym typeface="Helvetica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6400" b="1">
                    <a:solidFill>
                      <a:srgbClr val="F39019"/>
                    </a:solidFill>
                  </a:rPr>
                  <a:t>CHI</a:t>
                </a:r>
              </a:p>
            </p:txBody>
          </p:sp>
        </p:grpSp>
        <p:sp>
          <p:nvSpPr>
            <p:cNvPr id="67" name="Shape 67"/>
            <p:cNvSpPr/>
            <p:nvPr/>
          </p:nvSpPr>
          <p:spPr>
            <a:xfrm>
              <a:off x="12079105" y="0"/>
              <a:ext cx="5761222" cy="1909036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13483983" y="355268"/>
              <a:ext cx="2951467" cy="1198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/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LA PERSONA, </a:t>
              </a:r>
              <a:b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IL CITTADINO</a:t>
              </a:r>
            </a:p>
          </p:txBody>
        </p:sp>
        <p:sp>
          <p:nvSpPr>
            <p:cNvPr id="69" name="Shape 69"/>
            <p:cNvSpPr/>
            <p:nvPr/>
          </p:nvSpPr>
          <p:spPr>
            <a:xfrm>
              <a:off x="-1" y="68989"/>
              <a:ext cx="5761221" cy="1909037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986886" y="678177"/>
              <a:ext cx="3787447" cy="690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>
              <a:lvl1pPr>
                <a:def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effectLst/>
                </a:defRPr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TUTTI GLI ALUNNI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3897312" y="3857625"/>
            <a:ext cx="17840327" cy="2247901"/>
            <a:chOff x="0" y="0"/>
            <a:chExt cx="17840326" cy="2247900"/>
          </a:xfrm>
        </p:grpSpPr>
        <p:grpSp>
          <p:nvGrpSpPr>
            <p:cNvPr id="74" name="Group 74"/>
            <p:cNvGrpSpPr/>
            <p:nvPr/>
          </p:nvGrpSpPr>
          <p:grpSpPr>
            <a:xfrm>
              <a:off x="6679079" y="203820"/>
              <a:ext cx="4733630" cy="1836399"/>
              <a:chOff x="0" y="0"/>
              <a:chExt cx="4733628" cy="1836398"/>
            </a:xfrm>
          </p:grpSpPr>
          <p:sp>
            <p:nvSpPr>
              <p:cNvPr id="72" name="Shape 72"/>
              <p:cNvSpPr/>
              <p:nvPr/>
            </p:nvSpPr>
            <p:spPr>
              <a:xfrm>
                <a:off x="-1" y="-1"/>
                <a:ext cx="4733630" cy="1836400"/>
              </a:xfrm>
              <a:prstGeom prst="leftRightArrow">
                <a:avLst>
                  <a:gd name="adj1" fmla="val 71324"/>
                  <a:gd name="adj2" fmla="val 32555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80808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>
                <a:off x="1063204" y="362533"/>
                <a:ext cx="2462610" cy="1079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6400" b="1">
                    <a:solidFill>
                      <a:srgbClr val="F39019"/>
                    </a:solidFill>
                    <a:latin typeface="+mn-lt"/>
                    <a:ea typeface="+mn-ea"/>
                    <a:cs typeface="+mn-cs"/>
                    <a:sym typeface="Helvetica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6400" b="1">
                    <a:solidFill>
                      <a:srgbClr val="F39019"/>
                    </a:solidFill>
                  </a:rPr>
                  <a:t>COSA</a:t>
                </a:r>
              </a:p>
            </p:txBody>
          </p:sp>
        </p:grpSp>
        <p:sp>
          <p:nvSpPr>
            <p:cNvPr id="75" name="Shape 75"/>
            <p:cNvSpPr/>
            <p:nvPr/>
          </p:nvSpPr>
          <p:spPr>
            <a:xfrm>
              <a:off x="12079105" y="167208"/>
              <a:ext cx="5761222" cy="1909622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-1" y="338280"/>
              <a:ext cx="5761221" cy="1909621"/>
            </a:xfrm>
            <a:prstGeom prst="roundRect">
              <a:avLst>
                <a:gd name="adj" fmla="val 997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12830946" y="-1"/>
              <a:ext cx="4257540" cy="2214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8" tIns="91438" rIns="91438" bIns="91438" numCol="1" anchor="t">
              <a:spAutoFit/>
            </a:bodyPr>
            <a:lstStyle/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I SAPERI DI BASE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LA CITTADINANZA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LE COMPETENZE TRASVERSALI</a:t>
              </a:r>
            </a:p>
          </p:txBody>
        </p:sp>
        <p:sp>
          <p:nvSpPr>
            <p:cNvPr id="78" name="Shape 78"/>
            <p:cNvSpPr/>
            <p:nvPr/>
          </p:nvSpPr>
          <p:spPr>
            <a:xfrm>
              <a:off x="881854" y="438981"/>
              <a:ext cx="3997510" cy="1706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8" tIns="91438" rIns="91438" bIns="91438" numCol="1" anchor="t">
              <a:spAutoFit/>
            </a:bodyPr>
            <a:lstStyle/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LE MATERIE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I CONTENUTI</a:t>
              </a:r>
            </a:p>
            <a:p>
              <a:pPr lvl="0">
                <a:defRPr sz="1800"/>
              </a:pPr>
              <a:r>
                <a:rPr sz="3400" b="1">
                  <a:solidFill>
                    <a:srgbClr val="FFFFFF"/>
                  </a:solidFill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Trebuchet MS"/>
                  <a:ea typeface="Trebuchet MS"/>
                  <a:cs typeface="Trebuchet MS"/>
                  <a:sym typeface="Trebuchet MS"/>
                </a:rPr>
                <a:t>OBIETTIVI</a:t>
              </a:r>
            </a:p>
          </p:txBody>
        </p:sp>
      </p:grpSp>
      <p:sp>
        <p:nvSpPr>
          <p:cNvPr id="80" name="Shape 80"/>
          <p:cNvSpPr/>
          <p:nvPr/>
        </p:nvSpPr>
        <p:spPr>
          <a:xfrm>
            <a:off x="6425083" y="2673350"/>
            <a:ext cx="70708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164F86"/>
                </a:solidFill>
              </a:rPr>
              <a:t>IERI</a:t>
            </a:r>
          </a:p>
        </p:txBody>
      </p:sp>
      <p:pic>
        <p:nvPicPr>
          <p:cNvPr id="81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06897" y="1326097"/>
            <a:ext cx="2789756" cy="21512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1" animBg="1" advAuto="0"/>
      <p:bldP spid="55" grpId="2" animBg="1" advAuto="0"/>
      <p:bldP spid="63" grpId="5" animBg="1" advAuto="0"/>
      <p:bldP spid="71" grpId="6" animBg="1" advAuto="0"/>
      <p:bldP spid="79" grpId="4" animBg="1" advAuto="0"/>
      <p:bldP spid="80" grpId="3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0" y="1090612"/>
            <a:ext cx="24384000" cy="1605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8" tIns="91438" rIns="91438" bIns="91438">
            <a:spAutoFit/>
          </a:bodyPr>
          <a:lstStyle/>
          <a:p>
            <a:pPr lvl="0">
              <a:defRPr sz="1800"/>
            </a:pPr>
            <a:r>
              <a:rPr sz="47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Raccomandazione del Parlamento europeo e del Consiglio del 7 settembre 2006.</a:t>
            </a:r>
          </a:p>
          <a:p>
            <a:pPr lvl="0">
              <a:defRPr sz="1800"/>
            </a:pPr>
            <a:r>
              <a:rPr sz="47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Il Quadro europeo delle Qualifiche e dei Titoli  contiene le seguenti definizioni:</a:t>
            </a:r>
          </a:p>
        </p:txBody>
      </p:sp>
      <p:grpSp>
        <p:nvGrpSpPr>
          <p:cNvPr id="89" name="Group 89"/>
          <p:cNvGrpSpPr/>
          <p:nvPr/>
        </p:nvGrpSpPr>
        <p:grpSpPr>
          <a:xfrm>
            <a:off x="4589462" y="2814637"/>
            <a:ext cx="15205076" cy="10569576"/>
            <a:chOff x="0" y="0"/>
            <a:chExt cx="15205075" cy="10569575"/>
          </a:xfrm>
        </p:grpSpPr>
        <p:pic>
          <p:nvPicPr>
            <p:cNvPr id="85" name="imag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5205075" cy="105695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" name="Shape 86"/>
            <p:cNvSpPr/>
            <p:nvPr/>
          </p:nvSpPr>
          <p:spPr>
            <a:xfrm>
              <a:off x="666373" y="1638404"/>
              <a:ext cx="1660048" cy="716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>
              <a:lvl1pPr algn="l" defTabSz="914400">
                <a:defRPr sz="3600" b="1">
                  <a:solidFill>
                    <a:srgbClr val="C8250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3600" b="1">
                  <a:solidFill>
                    <a:srgbClr val="C82506"/>
                  </a:solidFill>
                </a:rPr>
                <a:t>Sapere</a:t>
              </a:r>
            </a:p>
          </p:txBody>
        </p:sp>
        <p:sp>
          <p:nvSpPr>
            <p:cNvPr id="87" name="Shape 87"/>
            <p:cNvSpPr/>
            <p:nvPr/>
          </p:nvSpPr>
          <p:spPr>
            <a:xfrm>
              <a:off x="1659089" y="4825576"/>
              <a:ext cx="1142573" cy="716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91438" tIns="91438" rIns="91438" bIns="91438" numCol="1" anchor="t">
              <a:spAutoFit/>
            </a:bodyPr>
            <a:lstStyle>
              <a:lvl1pPr algn="l" defTabSz="914400">
                <a:defRPr sz="3600" b="1">
                  <a:solidFill>
                    <a:srgbClr val="B36AE2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3600" b="1">
                  <a:solidFill>
                    <a:srgbClr val="B36AE2"/>
                  </a:solidFill>
                </a:rPr>
                <a:t>Fare</a:t>
              </a:r>
            </a:p>
          </p:txBody>
        </p:sp>
        <p:sp>
          <p:nvSpPr>
            <p:cNvPr id="88" name="Shape 88"/>
            <p:cNvSpPr/>
            <p:nvPr/>
          </p:nvSpPr>
          <p:spPr>
            <a:xfrm>
              <a:off x="545485" y="7860347"/>
              <a:ext cx="1901827" cy="11226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91438" tIns="91438" rIns="91438" bIns="91438" numCol="1" anchor="t">
              <a:spAutoFit/>
            </a:bodyPr>
            <a:lstStyle/>
            <a:p>
              <a:pPr lvl="0" defTabSz="914400">
                <a:defRPr sz="1800"/>
              </a:pPr>
              <a:r>
                <a:rPr sz="3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Saper</a:t>
              </a:r>
              <a:br>
                <a:rPr sz="3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sz="3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essere</a:t>
              </a:r>
            </a:p>
          </p:txBody>
        </p:sp>
      </p:grpSp>
      <p:pic>
        <p:nvPicPr>
          <p:cNvPr id="90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162940" y="11045940"/>
            <a:ext cx="2840827" cy="2190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1" animBg="1" advAuto="0"/>
      <p:bldP spid="89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5" name="Group 95"/>
          <p:cNvGrpSpPr/>
          <p:nvPr/>
        </p:nvGrpSpPr>
        <p:grpSpPr>
          <a:xfrm>
            <a:off x="14036673" y="8986837"/>
            <a:ext cx="6604004" cy="4365627"/>
            <a:chOff x="-1" y="0"/>
            <a:chExt cx="6604002" cy="4365626"/>
          </a:xfrm>
        </p:grpSpPr>
        <p:pic>
          <p:nvPicPr>
            <p:cNvPr id="93" name="chirurgo.jpeg" descr="chirurgo"/>
            <p:cNvPicPr/>
            <p:nvPr/>
          </p:nvPicPr>
          <p:blipFill>
            <a:blip r:embed="rId4">
              <a:extLst/>
            </a:blip>
            <a:srcRect t="7307" b="2409"/>
            <a:stretch>
              <a:fillRect/>
            </a:stretch>
          </p:blipFill>
          <p:spPr>
            <a:xfrm>
              <a:off x="279410" y="139707"/>
              <a:ext cx="6045180" cy="38067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4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" y="-1"/>
              <a:ext cx="6604004" cy="4365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98" name="Group 98"/>
          <p:cNvGrpSpPr/>
          <p:nvPr/>
        </p:nvGrpSpPr>
        <p:grpSpPr>
          <a:xfrm>
            <a:off x="13952537" y="711199"/>
            <a:ext cx="6772277" cy="4348165"/>
            <a:chOff x="0" y="0"/>
            <a:chExt cx="6772275" cy="4348163"/>
          </a:xfrm>
        </p:grpSpPr>
        <p:pic>
          <p:nvPicPr>
            <p:cNvPr id="96" name="cervello.jpeg" descr="cervello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15932" y="139677"/>
              <a:ext cx="6340412" cy="37894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" name="image.png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6772276" cy="43481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02" name="Group 102"/>
          <p:cNvGrpSpPr/>
          <p:nvPr/>
        </p:nvGrpSpPr>
        <p:grpSpPr>
          <a:xfrm>
            <a:off x="14071599" y="5110063"/>
            <a:ext cx="7003882" cy="3827663"/>
            <a:chOff x="0" y="0"/>
            <a:chExt cx="7003881" cy="3827662"/>
          </a:xfrm>
        </p:grpSpPr>
        <p:pic>
          <p:nvPicPr>
            <p:cNvPr id="99" name="bocca.png" descr="bocca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413600"/>
              <a:ext cx="3244451" cy="29769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0" name="martello.png" descr="martello"/>
            <p:cNvPicPr/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rot="20053504">
              <a:off x="4445614" y="255318"/>
              <a:ext cx="1933256" cy="33170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" name="penna.png" descr="penna"/>
            <p:cNvPicPr/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 rot="19661975">
              <a:off x="2049460" y="1075076"/>
              <a:ext cx="2928401" cy="15562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" name="Shape 103"/>
          <p:cNvSpPr/>
          <p:nvPr/>
        </p:nvSpPr>
        <p:spPr>
          <a:xfrm>
            <a:off x="2951162" y="1660524"/>
            <a:ext cx="10386874" cy="217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11200">
                <a:solidFill>
                  <a:srgbClr val="C82506"/>
                </a:solidFill>
              </a:rPr>
              <a:t>CONOSCENZA</a:t>
            </a:r>
          </a:p>
          <a:p>
            <a:pPr lvl="0" algn="l">
              <a:defRPr sz="1800"/>
            </a:pPr>
            <a:r>
              <a:rPr sz="2400" i="1"/>
              <a:t>archiviare dati e informazioni</a:t>
            </a:r>
          </a:p>
        </p:txBody>
      </p:sp>
      <p:sp>
        <p:nvSpPr>
          <p:cNvPr id="104" name="Shape 104"/>
          <p:cNvSpPr/>
          <p:nvPr/>
        </p:nvSpPr>
        <p:spPr>
          <a:xfrm>
            <a:off x="2917825" y="5613400"/>
            <a:ext cx="5808168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11200">
                <a:solidFill>
                  <a:srgbClr val="C82506"/>
                </a:solidFill>
              </a:rPr>
              <a:t>ABILITA’</a:t>
            </a:r>
          </a:p>
          <a:p>
            <a:pPr lvl="0" algn="l">
              <a:defRPr sz="1800"/>
            </a:pPr>
            <a:r>
              <a:rPr sz="2400" i="1"/>
              <a:t>usare uno strumento in forza di</a:t>
            </a:r>
          </a:p>
          <a:p>
            <a:pPr lvl="0" algn="l">
              <a:defRPr sz="1800"/>
            </a:pPr>
            <a:r>
              <a:rPr sz="2400" i="1"/>
              <a:t>conoscenze acquisite</a:t>
            </a:r>
          </a:p>
        </p:txBody>
      </p:sp>
      <p:sp>
        <p:nvSpPr>
          <p:cNvPr id="105" name="Shape 105"/>
          <p:cNvSpPr/>
          <p:nvPr/>
        </p:nvSpPr>
        <p:spPr>
          <a:xfrm>
            <a:off x="2951162" y="9944099"/>
            <a:ext cx="10071101" cy="217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11200">
                <a:solidFill>
                  <a:srgbClr val="C82506"/>
                </a:solidFill>
              </a:rPr>
              <a:t>COMPETENZA</a:t>
            </a:r>
          </a:p>
          <a:p>
            <a:pPr lvl="0" algn="l">
              <a:defRPr sz="1800"/>
            </a:pPr>
            <a:r>
              <a:rPr sz="2400" i="1"/>
              <a:t>lavorare sì, ma anche in équipe</a:t>
            </a:r>
          </a:p>
        </p:txBody>
      </p:sp>
      <p:pic>
        <p:nvPicPr>
          <p:cNvPr id="106" name="image10.jpg" descr="logo etwinning 10.jpg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9666609" y="5481473"/>
            <a:ext cx="3017744" cy="23270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23" presetClass="entr" presetSubtype="16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6" animBg="1" advAuto="0"/>
      <p:bldP spid="98" grpId="2" animBg="1" advAuto="0"/>
      <p:bldP spid="102" grpId="4" animBg="1" advAuto="0"/>
      <p:bldP spid="103" grpId="1" animBg="1" advAuto="0"/>
      <p:bldP spid="104" grpId="3" animBg="1" advAuto="0"/>
      <p:bldP spid="105" grpId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hape 109"/>
          <p:cNvSpPr>
            <a:spLocks noGrp="1"/>
          </p:cNvSpPr>
          <p:nvPr>
            <p:ph type="body" idx="4294967295"/>
          </p:nvPr>
        </p:nvSpPr>
        <p:spPr>
          <a:xfrm>
            <a:off x="1000125" y="6248400"/>
            <a:ext cx="22709188" cy="723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Comunicazione nella madre lingua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Comunicazione nelle lingue straniere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Competenza matematica e competenze di base in scienza e tecnologie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Competenza digitale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Imparare ad imparare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Competenze interpersonali, interculturali e sociali e competenza civica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Spirito di iniziativa e imprenditorialità</a:t>
            </a:r>
          </a:p>
          <a:p>
            <a:pPr marL="597876" lvl="0" indent="-597876">
              <a:spcBef>
                <a:spcPts val="0"/>
              </a:spcBef>
              <a:buClr>
                <a:srgbClr val="C82506"/>
              </a:buClr>
              <a:buFont typeface="Arial"/>
              <a:defRPr sz="1800"/>
            </a:pPr>
            <a:r>
              <a:rPr sz="5100" b="1">
                <a:solidFill>
                  <a:srgbClr val="C82506"/>
                </a:solidFill>
                <a:latin typeface="Arial"/>
                <a:ea typeface="Arial"/>
                <a:cs typeface="Arial"/>
                <a:sym typeface="Arial"/>
              </a:rPr>
              <a:t>Consapevolezza ed espressione culturale</a:t>
            </a:r>
          </a:p>
        </p:txBody>
      </p:sp>
      <p:sp>
        <p:nvSpPr>
          <p:cNvPr id="110" name="Shape 110"/>
          <p:cNvSpPr/>
          <p:nvPr/>
        </p:nvSpPr>
        <p:spPr>
          <a:xfrm>
            <a:off x="1689100" y="4198937"/>
            <a:ext cx="21005800" cy="161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400">
                <a:solidFill>
                  <a:srgbClr val="164F86"/>
                </a:solidFill>
              </a:rPr>
              <a:t>“</a:t>
            </a:r>
            <a:r>
              <a:rPr sz="3400" b="1">
                <a:solidFill>
                  <a:srgbClr val="164F86"/>
                </a:solidFill>
                <a:latin typeface="Arial"/>
                <a:ea typeface="Arial"/>
                <a:cs typeface="Arial"/>
                <a:sym typeface="Arial"/>
              </a:rPr>
              <a:t>Esse sono delle metacompetenze di cui tutti hanno bisogno per la realizzazione </a:t>
            </a:r>
          </a:p>
          <a:p>
            <a:pPr lvl="0">
              <a:defRPr sz="1800"/>
            </a:pPr>
            <a:r>
              <a:rPr sz="3400" b="1">
                <a:solidFill>
                  <a:srgbClr val="164F86"/>
                </a:solidFill>
                <a:latin typeface="Arial"/>
                <a:ea typeface="Arial"/>
                <a:cs typeface="Arial"/>
                <a:sym typeface="Arial"/>
              </a:rPr>
              <a:t>e lo sviluppo personali, la cittadinanza attiva, l’inclusione sociale e l’occupazione”.</a:t>
            </a:r>
          </a:p>
          <a:p>
            <a:pPr lvl="0">
              <a:defRPr sz="1800"/>
            </a:pPr>
            <a:r>
              <a:rPr sz="3400" i="1" u="sng">
                <a:solidFill>
                  <a:srgbClr val="164F86"/>
                </a:solidFill>
                <a:latin typeface="Arial"/>
                <a:ea typeface="Arial"/>
                <a:cs typeface="Arial"/>
                <a:sym typeface="Arial"/>
              </a:rPr>
              <a:t>(Raccomandazione del Parlamento europeo e del Consiglio del 18/12/06)</a:t>
            </a:r>
          </a:p>
        </p:txBody>
      </p:sp>
      <p:sp>
        <p:nvSpPr>
          <p:cNvPr id="111" name="Shape 111"/>
          <p:cNvSpPr/>
          <p:nvPr/>
        </p:nvSpPr>
        <p:spPr>
          <a:xfrm>
            <a:off x="1093787" y="1181100"/>
            <a:ext cx="22239288" cy="205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6400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Le otto competenze chiave per l’esercizio della cittadinanza attiva da conseguire al termine dell’obbligo di istruzione.</a:t>
            </a:r>
          </a:p>
        </p:txBody>
      </p:sp>
      <p:pic>
        <p:nvPicPr>
          <p:cNvPr id="112" name="image10.jpg" descr="logo etwinning 10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463006" y="6060504"/>
            <a:ext cx="2668046" cy="205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3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3" build="p" bldLvl="5" animBg="1" advAuto="0"/>
      <p:bldP spid="110" grpId="2" animBg="1" advAuto="0"/>
      <p:bldP spid="111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0075" y="8302625"/>
            <a:ext cx="13568363" cy="3116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53875" y="1313048"/>
            <a:ext cx="2916094" cy="2248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giugliano1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3449" y="67370"/>
            <a:ext cx="22417102" cy="131955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3" name="Group 123"/>
          <p:cNvGrpSpPr/>
          <p:nvPr/>
        </p:nvGrpSpPr>
        <p:grpSpPr>
          <a:xfrm>
            <a:off x="11262899" y="454796"/>
            <a:ext cx="10051212" cy="3271749"/>
            <a:chOff x="0" y="-471396"/>
            <a:chExt cx="10051211" cy="3271747"/>
          </a:xfrm>
        </p:grpSpPr>
        <p:sp>
          <p:nvSpPr>
            <p:cNvPr id="120" name="Shape 120"/>
            <p:cNvSpPr/>
            <p:nvPr/>
          </p:nvSpPr>
          <p:spPr>
            <a:xfrm>
              <a:off x="0" y="692918"/>
              <a:ext cx="4529265" cy="2107434"/>
            </a:xfrm>
            <a:prstGeom prst="rightArrow">
              <a:avLst>
                <a:gd name="adj1" fmla="val 34463"/>
                <a:gd name="adj2" fmla="val 47093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320535" y="1378364"/>
              <a:ext cx="3087639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000" b="1">
                  <a:solidFill>
                    <a:srgbClr val="FFFFFF"/>
                  </a:solidFill>
                </a:rPr>
                <a:t>IL PORTALE</a:t>
              </a:r>
            </a:p>
          </p:txBody>
        </p:sp>
        <p:pic>
          <p:nvPicPr>
            <p:cNvPr id="122" name="image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968442" y="-471397"/>
              <a:ext cx="5082770" cy="26193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27" name="Group 127"/>
          <p:cNvGrpSpPr/>
          <p:nvPr/>
        </p:nvGrpSpPr>
        <p:grpSpPr>
          <a:xfrm>
            <a:off x="11418056" y="9233674"/>
            <a:ext cx="12833759" cy="2657595"/>
            <a:chOff x="0" y="0"/>
            <a:chExt cx="12833757" cy="2657593"/>
          </a:xfrm>
        </p:grpSpPr>
        <p:pic>
          <p:nvPicPr>
            <p:cNvPr id="124" name="image.png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5157195" cy="2657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5" name="Shape 125"/>
            <p:cNvSpPr/>
            <p:nvPr/>
          </p:nvSpPr>
          <p:spPr>
            <a:xfrm flipH="1">
              <a:off x="8238172" y="259696"/>
              <a:ext cx="4595586" cy="2138199"/>
            </a:xfrm>
            <a:prstGeom prst="rightArrow">
              <a:avLst>
                <a:gd name="adj1" fmla="val 34463"/>
                <a:gd name="adj2" fmla="val 47095"/>
              </a:avLst>
            </a:prstGeom>
            <a:solidFill>
              <a:srgbClr val="B36AE2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80808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10247314" y="968032"/>
              <a:ext cx="1232610" cy="7215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0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000" b="1">
                  <a:solidFill>
                    <a:srgbClr val="FFFFFF"/>
                  </a:solidFill>
                </a:rPr>
                <a:t>I KIT</a:t>
              </a: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1" animBg="1" advAuto="0"/>
      <p:bldP spid="127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7093" y="-162049"/>
            <a:ext cx="22890018" cy="14040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459826" y="11307897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giugliano2.tif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4727" y="-211575"/>
            <a:ext cx="22364422" cy="143968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10.jpg" descr="logo etwinning 10.jp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142327" y="11307897"/>
            <a:ext cx="2865839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PresentationFormat>Personalizzato</PresentationFormat>
  <Paragraphs>50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Default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Strumenti del twinspace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TERESA</cp:lastModifiedBy>
  <cp:revision>1</cp:revision>
  <dcterms:modified xsi:type="dcterms:W3CDTF">2015-11-11T18:21:11Z</dcterms:modified>
</cp:coreProperties>
</file>